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63" r:id="rId9"/>
    <p:sldId id="273" r:id="rId10"/>
    <p:sldId id="274" r:id="rId11"/>
    <p:sldId id="267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68" r:id="rId28"/>
    <p:sldId id="291" r:id="rId29"/>
    <p:sldId id="293" r:id="rId30"/>
    <p:sldId id="265" r:id="rId31"/>
  </p:sldIdLst>
  <p:sldSz cx="12192000" cy="6858000"/>
  <p:notesSz cx="6858000" cy="9144000"/>
  <p:embeddedFontLst>
    <p:embeddedFont>
      <p:font typeface="나눔바른펜" panose="020B0503000000000000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아리따-돋움4.0(OTF)-Bold" panose="0202060302010102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E7E"/>
    <a:srgbClr val="FFFFFF"/>
    <a:srgbClr val="B2B2AF"/>
    <a:srgbClr val="4C4747"/>
    <a:srgbClr val="FEC9B8"/>
    <a:srgbClr val="FD6231"/>
    <a:srgbClr val="C8E4E5"/>
    <a:srgbClr val="C4C8C9"/>
    <a:srgbClr val="B1B3B2"/>
    <a:srgbClr val="C6C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05717" y="1197769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2022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년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1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분기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RO:AD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세미나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81230" y="2442618"/>
            <a:ext cx="950612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waypoint-maker,</a:t>
            </a:r>
          </a:p>
          <a:p>
            <a:pPr algn="r"/>
            <a:r>
              <a:rPr lang="ko-KR" altLang="en-US" sz="6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손쉽게 </a:t>
            </a:r>
            <a:r>
              <a:rPr lang="en-US" altLang="ko-KR" sz="6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waypoint </a:t>
            </a:r>
            <a:r>
              <a:rPr lang="ko-KR" altLang="en-US" sz="6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생성하기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55950"/>
              </p:ext>
            </p:extLst>
          </p:nvPr>
        </p:nvGraphicFramePr>
        <p:xfrm>
          <a:off x="779975" y="5122854"/>
          <a:ext cx="43969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02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장소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온라인 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구글 미트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62243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주최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RO:AD</a:t>
                      </a:r>
                      <a:endParaRPr lang="ko-KR" altLang="en-US" sz="14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88764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973898" y="87247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985314" y="4847566"/>
            <a:ext cx="9136752" cy="137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HTML, 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Javascript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코딩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GitHub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협업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2CF33A-1CA5-466A-A0D1-C694CD6470E7}"/>
              </a:ext>
            </a:extLst>
          </p:cNvPr>
          <p:cNvSpPr txBox="1"/>
          <p:nvPr/>
        </p:nvSpPr>
        <p:spPr>
          <a:xfrm>
            <a:off x="0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개발환경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27EDD-D785-463C-A832-04701BCCA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5" y="3572809"/>
            <a:ext cx="1056192" cy="10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3A3CC8-BE42-4CAF-8E9B-D0173022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000" y="3572809"/>
            <a:ext cx="753515" cy="10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742B12-B409-4945-A9FC-76DE3C3BA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111" y="3149232"/>
            <a:ext cx="3172243" cy="19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FCB2DB8-2DBE-41EB-9EDC-79FEB1FB7708}"/>
              </a:ext>
            </a:extLst>
          </p:cNvPr>
          <p:cNvGrpSpPr/>
          <p:nvPr/>
        </p:nvGrpSpPr>
        <p:grpSpPr>
          <a:xfrm>
            <a:off x="3228109" y="960214"/>
            <a:ext cx="5735782" cy="2189018"/>
            <a:chOff x="3371273" y="1163782"/>
            <a:chExt cx="5735782" cy="21890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A8955C-39F5-410E-BB39-F0509F30B5A7}"/>
                </a:ext>
              </a:extLst>
            </p:cNvPr>
            <p:cNvSpPr txBox="1"/>
            <p:nvPr/>
          </p:nvSpPr>
          <p:spPr>
            <a:xfrm>
              <a:off x="6570295" y="1600318"/>
              <a:ext cx="978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index.html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E6E66D-AFB3-4E85-A706-CBB5FE12B41D}"/>
                </a:ext>
              </a:extLst>
            </p:cNvPr>
            <p:cNvSpPr txBox="1"/>
            <p:nvPr/>
          </p:nvSpPr>
          <p:spPr>
            <a:xfrm>
              <a:off x="7849175" y="2741488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map.js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0B55EA-DADA-4AE1-8312-B5C72EB4628C}"/>
                </a:ext>
              </a:extLst>
            </p:cNvPr>
            <p:cNvSpPr txBox="1"/>
            <p:nvPr/>
          </p:nvSpPr>
          <p:spPr>
            <a:xfrm>
              <a:off x="7794726" y="2157934"/>
              <a:ext cx="1007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features.js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70A20342-6713-46A6-90A5-CCC76BD15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175" y="1528846"/>
              <a:ext cx="418587" cy="418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F195BD-951A-4761-8FE5-A8AEE2443026}"/>
                </a:ext>
              </a:extLst>
            </p:cNvPr>
            <p:cNvSpPr txBox="1"/>
            <p:nvPr/>
          </p:nvSpPr>
          <p:spPr>
            <a:xfrm>
              <a:off x="4121308" y="1584253"/>
              <a:ext cx="142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waypoint-maker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2AB65E-16B6-4C5E-8ACB-F07FE70027E6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5544455" y="1738140"/>
              <a:ext cx="505364" cy="153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BDEA405-290D-4B34-9E58-0BAFAEF86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459" y="2103566"/>
              <a:ext cx="418587" cy="418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233F4D-D9ED-44DB-B85D-7CCFA60640CD}"/>
                </a:ext>
              </a:extLst>
            </p:cNvPr>
            <p:cNvSpPr txBox="1"/>
            <p:nvPr/>
          </p:nvSpPr>
          <p:spPr>
            <a:xfrm>
              <a:off x="6557488" y="2155544"/>
              <a:ext cx="324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js</a:t>
              </a:r>
              <a:endPara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BA7DF18-7463-4965-8BA7-DD85B3D5979A}"/>
                </a:ext>
              </a:extLst>
            </p:cNvPr>
            <p:cNvCxnSpPr>
              <a:cxnSpLocks/>
            </p:cNvCxnSpPr>
            <p:nvPr/>
          </p:nvCxnSpPr>
          <p:spPr>
            <a:xfrm>
              <a:off x="5834081" y="1734712"/>
              <a:ext cx="0" cy="578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C5694C5-E5D5-45E6-88A4-857EF7F9050D}"/>
                </a:ext>
              </a:extLst>
            </p:cNvPr>
            <p:cNvCxnSpPr>
              <a:cxnSpLocks/>
            </p:cNvCxnSpPr>
            <p:nvPr/>
          </p:nvCxnSpPr>
          <p:spPr>
            <a:xfrm>
              <a:off x="5834081" y="2312860"/>
              <a:ext cx="25268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FB0E606-6277-4E61-86F9-9B9C88C63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7712" y="2329892"/>
              <a:ext cx="505364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1F09805-4072-4D7C-8D87-70B21B5ABBFE}"/>
                </a:ext>
              </a:extLst>
            </p:cNvPr>
            <p:cNvCxnSpPr>
              <a:cxnSpLocks/>
            </p:cNvCxnSpPr>
            <p:nvPr/>
          </p:nvCxnSpPr>
          <p:spPr>
            <a:xfrm>
              <a:off x="7150394" y="2326464"/>
              <a:ext cx="0" cy="578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3912C77-D3FC-4DD1-A155-E4897C02CCE9}"/>
                </a:ext>
              </a:extLst>
            </p:cNvPr>
            <p:cNvCxnSpPr>
              <a:cxnSpLocks/>
            </p:cNvCxnSpPr>
            <p:nvPr/>
          </p:nvCxnSpPr>
          <p:spPr>
            <a:xfrm>
              <a:off x="7150394" y="2904612"/>
              <a:ext cx="25268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66AF2E96-5165-41AF-8B95-ABCE6B7F3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605" y="1528846"/>
              <a:ext cx="406963" cy="406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D7BF4EB5-4BD1-450C-8FCB-F9B58BDE2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276" y="2115190"/>
              <a:ext cx="406963" cy="406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>
              <a:extLst>
                <a:ext uri="{FF2B5EF4-FFF2-40B4-BE49-F238E27FC236}">
                  <a16:creationId xmlns:a16="http://schemas.microsoft.com/office/drawing/2014/main" id="{0906FC66-0D1A-4A7E-9CF3-EC988F056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276" y="2729248"/>
              <a:ext cx="406963" cy="406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A4CFDCF-D7F8-436F-A7B4-9828108F2717}"/>
                </a:ext>
              </a:extLst>
            </p:cNvPr>
            <p:cNvSpPr/>
            <p:nvPr/>
          </p:nvSpPr>
          <p:spPr>
            <a:xfrm>
              <a:off x="3371273" y="1163782"/>
              <a:ext cx="5735782" cy="21890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71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73227" y="1050511"/>
            <a:ext cx="18966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03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969332" y="3252739"/>
            <a:ext cx="3557385" cy="2121639"/>
            <a:chOff x="8179154" y="3843583"/>
            <a:chExt cx="3557385" cy="2121639"/>
          </a:xfrm>
        </p:grpSpPr>
        <p:sp>
          <p:nvSpPr>
            <p:cNvPr id="6" name="TextBox 5"/>
            <p:cNvSpPr txBox="1"/>
            <p:nvPr/>
          </p:nvSpPr>
          <p:spPr>
            <a:xfrm>
              <a:off x="8179154" y="3843583"/>
              <a:ext cx="35573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설계와 구현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64524" y="5041892"/>
              <a:ext cx="19720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프로젝트 개발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64387" y="5503557"/>
              <a:ext cx="2472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설계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,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구현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,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테스트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212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4957386" y="588092"/>
            <a:ext cx="6680432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API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사용해서 지도 불러오기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지도를 클릭했을 때 위치 마커로 표시하기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위치의 위도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(GPS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값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불러오기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값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UTM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좌표계로 변환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위 마커 클릭할 때마다 표시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여러 개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마커 클릭 시 삭제하기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 클릭 시 분할하여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생성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정리해서 파일로 내보내기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KGU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KCITY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지점으로 이동하는 버튼 제작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스카이뷰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전환 버튼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Initialize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버튼 활성화 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waypoint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입력하면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변환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GPS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프로그램 좌표의 오차 범위 측정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도메인 연결하기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(https://ro-ad.kr/waypoint-maker/)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2CF33A-1CA5-466A-A0D1-C694CD6470E7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638504" y="149391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 기능</a:t>
            </a:r>
          </a:p>
        </p:txBody>
      </p:sp>
    </p:spTree>
    <p:extLst>
      <p:ext uri="{BB962C8B-B14F-4D97-AF65-F5344CB8AC3E}">
        <p14:creationId xmlns:p14="http://schemas.microsoft.com/office/powerpoint/2010/main" val="418746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444646" y="1955575"/>
            <a:ext cx="4635354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메인 페이지 </a:t>
            </a:r>
            <a:r>
              <a:rPr lang="ko-KR" altLang="en-US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플로팅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메뉴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초기화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init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파일로 다운로드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입력 칸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변환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kcity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지도 이동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kgu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지도 이동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분할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(separate wp)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javascript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파일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import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86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index.html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E03A44-9A97-42B6-A801-91E30BDE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79" y="1668251"/>
            <a:ext cx="6924675" cy="4352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375F62-9B8B-4EF5-9553-224482BC8C4A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923747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64654" y="1955575"/>
            <a:ext cx="4922981" cy="420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전역변수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map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컨테이너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markers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클릭한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배열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분할된 좌표의 마커는 포함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X)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separate_wp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배열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PROJ_ARG_LONGLAT, PROJ_ARG_UTM 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좌표계 변환에 사용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EAST_OFFSET, NORTH_OFFSET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작년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계산할 때 뺐던 값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MARKER_IMAGE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마커 이미지와 사이즈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202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map.js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8DDCC3-EF2D-47D5-AD8F-19EFA53D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5" y="2140241"/>
            <a:ext cx="6996445" cy="3778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6FA00-7021-4ABC-8322-32ABF2BE0DA1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26304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315336" y="2202463"/>
            <a:ext cx="4908007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longlat_to_utm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(long,</a:t>
            </a:r>
            <a:r>
              <a:rPr lang="ko-KR" altLang="en-US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lat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위도 값을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UTM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좌표계로 변환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long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(127.03577935414826)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lat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위도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(37.30061299648025)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utm_to_longlat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(x, y)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UTM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좌표계를 경도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위도 값으로 변환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202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map.js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C1B7F-0AED-4A08-B457-60746CEC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653" y="2050535"/>
            <a:ext cx="6394701" cy="3251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CD91F7-7DCB-4B5C-8EAD-B8159BBD9FE5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29972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315336" y="2202463"/>
            <a:ext cx="4908007" cy="2547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initialize_map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latlng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값을 인자로 받아 지도 초기화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마커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배열 초기화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level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확대 수준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지도와 </a:t>
            </a:r>
            <a:r>
              <a:rPr lang="ko-KR" altLang="en-US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스카이뷰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전환 컨트롤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지도에 클릭 이벤트 발생 시 마커 생성 함수 호출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202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map.js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D4BADA-BB8B-449E-BEBC-7D326559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43" y="1218654"/>
            <a:ext cx="66484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A0C122-0BEB-4471-A90D-F4AE3D3D8BDB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94177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310682" y="2202463"/>
            <a:ext cx="4912661" cy="29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create_marker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marker_position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marker_position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클릭 이벤트 발생 시 좌표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마커에 클릭 이벤트 발생 시 삭제 처리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마커 배열에서도 삭제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만약 마커 클릭 이벤트가 아니라면 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마커 배열에 추가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202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map.js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B2109-17F4-47A2-B01D-E21678C6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43" y="1615891"/>
            <a:ext cx="6657975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F7E037-EA34-455E-B521-FD9CA885B266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720107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310682" y="2202463"/>
            <a:ext cx="491266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separate_wp_marker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marker_position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marker_position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마커 표시할 좌표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마커 배열에 추가하지 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않기 위해 따로 함수 생성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202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map.js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8B3A27-C1A4-4DC9-86D8-F8B859CA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283" y="2202463"/>
            <a:ext cx="6300962" cy="1911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5D4CE7-4797-4C5D-9578-BDF0F2216778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97783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305046" y="2119336"/>
            <a:ext cx="5442671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event listener</a:t>
            </a:r>
            <a:endParaRPr lang="en-US" altLang="ko-KR" sz="16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플로팅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버튼 클릭 시 실행할 함수 연결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init_btn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초기화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download_btn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파일로 다운로드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wp_to_marker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입력한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마커로 표시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kgu_to_kcity_btn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kcity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지도 이동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kcity_to_kgu_btn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kgu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지도 이동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separate_wp_btn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클릭한 좌표를 일정 간격으로 분할하여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생성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933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features.js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5C0DFB-793A-4044-834E-D18DCA53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2506806"/>
            <a:ext cx="6095755" cy="2129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865C5C-D776-474A-B1D0-D9479FBEDB7B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929369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357369" y="0"/>
            <a:ext cx="3199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PROFILE</a:t>
            </a:r>
            <a:endParaRPr lang="ko-KR" altLang="en-US" sz="7200" b="1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669901" y="566467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3064797" y="2833369"/>
            <a:ext cx="2371682" cy="584775"/>
            <a:chOff x="8047484" y="2581699"/>
            <a:chExt cx="2371682" cy="584775"/>
          </a:xfrm>
        </p:grpSpPr>
        <p:sp>
          <p:nvSpPr>
            <p:cNvPr id="19" name="TextBox 18"/>
            <p:cNvSpPr txBox="1"/>
            <p:nvPr/>
          </p:nvSpPr>
          <p:spPr>
            <a:xfrm>
              <a:off x="8047484" y="2581699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이효진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385806" y="2762865"/>
              <a:ext cx="1033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Hyojin Lee</a:t>
              </a:r>
              <a:endParaRPr lang="ko-KR" altLang="en-US" sz="16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803148" y="4464584"/>
            <a:ext cx="1779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경기대학교 융합보안학과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91312" y="4772361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해킹보안동아리 </a:t>
            </a:r>
            <a:r>
              <a:rPr lang="en-US" altLang="ko-KR" sz="1400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k.knock</a:t>
            </a:r>
            <a:endParaRPr lang="ko-KR" altLang="en-US" sz="14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2683" y="5080138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여성해킹대회</a:t>
            </a:r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 입상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7A1454-BBD6-4846-A8D5-0A137740226D}"/>
              </a:ext>
            </a:extLst>
          </p:cNvPr>
          <p:cNvGrpSpPr/>
          <p:nvPr/>
        </p:nvGrpSpPr>
        <p:grpSpPr>
          <a:xfrm>
            <a:off x="8684200" y="2833369"/>
            <a:ext cx="2620404" cy="584775"/>
            <a:chOff x="8047484" y="2581699"/>
            <a:chExt cx="2620404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474850-DE12-4B02-992F-F30E78B7B76E}"/>
                </a:ext>
              </a:extLst>
            </p:cNvPr>
            <p:cNvSpPr txBox="1"/>
            <p:nvPr/>
          </p:nvSpPr>
          <p:spPr>
            <a:xfrm>
              <a:off x="8047484" y="2581699"/>
              <a:ext cx="13676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이재승</a:t>
              </a:r>
              <a:endParaRPr lang="ko-KR" altLang="en-US" sz="3200" b="1" spc="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5C2BB6-4BC3-4C30-A1E6-4028387DDCB0}"/>
                </a:ext>
              </a:extLst>
            </p:cNvPr>
            <p:cNvSpPr txBox="1"/>
            <p:nvPr/>
          </p:nvSpPr>
          <p:spPr>
            <a:xfrm>
              <a:off x="9385806" y="2762865"/>
              <a:ext cx="1282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Jaeseung</a:t>
              </a:r>
              <a:r>
                <a:rPr lang="en-US" altLang="ko-KR" sz="16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Lee</a:t>
              </a:r>
              <a:endParaRPr lang="ko-KR" altLang="en-US" sz="16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934AC92-038D-4C05-AC57-612A76345FC0}"/>
              </a:ext>
            </a:extLst>
          </p:cNvPr>
          <p:cNvSpPr txBox="1"/>
          <p:nvPr/>
        </p:nvSpPr>
        <p:spPr>
          <a:xfrm>
            <a:off x="9510715" y="4772361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해킹보안동아리 </a:t>
            </a:r>
            <a:r>
              <a:rPr lang="en-US" altLang="ko-KR" sz="1400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k.knock</a:t>
            </a:r>
            <a:endParaRPr lang="ko-KR" altLang="en-US" sz="14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257792-5A64-4736-BB18-67EBAEBFD895}"/>
              </a:ext>
            </a:extLst>
          </p:cNvPr>
          <p:cNvSpPr txBox="1"/>
          <p:nvPr/>
        </p:nvSpPr>
        <p:spPr>
          <a:xfrm>
            <a:off x="9523538" y="5080138"/>
            <a:ext cx="1678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우리은행 해킹대회 대상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58249B99-57D2-4685-8701-837C4B902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12063" r="10246" b="9210"/>
          <a:stretch/>
        </p:blipFill>
        <p:spPr bwMode="auto">
          <a:xfrm rot="5400000">
            <a:off x="605844" y="2060369"/>
            <a:ext cx="2281601" cy="226424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A5E7C26-B4A8-4EF3-B50A-1979CA1747F8}"/>
              </a:ext>
            </a:extLst>
          </p:cNvPr>
          <p:cNvSpPr txBox="1"/>
          <p:nvPr/>
        </p:nvSpPr>
        <p:spPr>
          <a:xfrm>
            <a:off x="9422551" y="4464584"/>
            <a:ext cx="1779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경기대학교 융합보안학과</a:t>
            </a: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9BC386D4-930D-42B4-A782-936EE01AF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2" b="22134"/>
          <a:stretch/>
        </p:blipFill>
        <p:spPr bwMode="auto">
          <a:xfrm flipH="1">
            <a:off x="6216568" y="2051690"/>
            <a:ext cx="2281601" cy="22642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2B2AB5E-375B-4A06-84AA-19D136403F9B}"/>
              </a:ext>
            </a:extLst>
          </p:cNvPr>
          <p:cNvSpPr txBox="1"/>
          <p:nvPr/>
        </p:nvSpPr>
        <p:spPr>
          <a:xfrm>
            <a:off x="2596085" y="5372557"/>
            <a:ext cx="298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2021 </a:t>
            </a:r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국제 대학생 창작자동차 경진대회 참가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C648A3-9FDE-4FE5-B541-D38F1328EC86}"/>
              </a:ext>
            </a:extLst>
          </p:cNvPr>
          <p:cNvSpPr txBox="1"/>
          <p:nvPr/>
        </p:nvSpPr>
        <p:spPr>
          <a:xfrm>
            <a:off x="8215488" y="5372557"/>
            <a:ext cx="298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2021 </a:t>
            </a:r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국제 대학생 창작자동차 경진대회 참가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D8627-B118-4F19-95B9-F03A39C42B36}"/>
              </a:ext>
            </a:extLst>
          </p:cNvPr>
          <p:cNvSpPr txBox="1"/>
          <p:nvPr/>
        </p:nvSpPr>
        <p:spPr>
          <a:xfrm>
            <a:off x="4764500" y="5674213"/>
            <a:ext cx="818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RO:AD 1</a:t>
            </a:r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879163-74E9-4C9B-851A-51C0AA2146B7}"/>
              </a:ext>
            </a:extLst>
          </p:cNvPr>
          <p:cNvSpPr txBox="1"/>
          <p:nvPr/>
        </p:nvSpPr>
        <p:spPr>
          <a:xfrm>
            <a:off x="10383903" y="5677328"/>
            <a:ext cx="818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RO:AD 1</a:t>
            </a:r>
            <a:r>
              <a:rPr lang="ko-KR" altLang="en-US" sz="14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343895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501735" y="2335926"/>
            <a:ext cx="4908007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kgu_to_kcity_btn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kcity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지도 이동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확대 레벨은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kcity_to_kgu_btn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kgu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지도 이동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확대 레벨은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933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features.js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AF4E2B-6610-4369-BC41-0F2DFF74F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383" y="2673920"/>
            <a:ext cx="7503882" cy="18977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70477C-DFA6-4ADC-8EF3-BEC6A066B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389" y="4371678"/>
            <a:ext cx="1895876" cy="5380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F1281-8FA9-4CD4-AB4B-F1FAA0FDA6FF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94488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668160" y="2562681"/>
            <a:ext cx="4908007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init_points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Initialize Points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버튼 클릭 시 실행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지도에 표시된 마커 전부 삭제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삭제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버튼 누를 때 지도의 중심 좌표와 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확대 레벨 유지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933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features.js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71EC43-89D7-4934-992F-9379C700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00" y="2794171"/>
            <a:ext cx="5083340" cy="2068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4C0C5B-93FC-4D15-9C79-1E42F6841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234" y="4656452"/>
            <a:ext cx="1645606" cy="6199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5495E-AF3C-4692-A1FF-3C1BDA77CF6E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70313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218388" y="2254548"/>
            <a:ext cx="4537850" cy="130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download_btn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txt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파일로 다운로드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파일명은 다운받을 때 날짜와 시간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933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features.js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9EFBB7-F246-4753-BCFE-1E77EB2BB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1"/>
          <a:stretch/>
        </p:blipFill>
        <p:spPr>
          <a:xfrm>
            <a:off x="4756238" y="1094654"/>
            <a:ext cx="7158671" cy="4678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8711AB-F8B0-408E-8FA7-6EF8B5B7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558" y="5534602"/>
            <a:ext cx="1906351" cy="690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7D446-DA5E-4DFB-83A4-B976F48E53FB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824167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135260" y="1843227"/>
            <a:ext cx="4537850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wp_to_marker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입력 칸에 좌표를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x, y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형태로 입력하면 지도 위에 마커로 변환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좌표의 종류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따로 버튼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X)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작년에 제작한 제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재승이 자취방 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오프셋 뺀 값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기준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UTM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좌표계 제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기준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좌표 기준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생성된 마커 중심으로 지도 이동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확대 레벨은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933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features.js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458AB4-C77F-43BA-B99D-FCBDAF32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238" y="696592"/>
            <a:ext cx="7169537" cy="56864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878E80-93EE-43EB-ABC0-683A2D1E1DFE}"/>
              </a:ext>
            </a:extLst>
          </p:cNvPr>
          <p:cNvSpPr/>
          <p:nvPr/>
        </p:nvSpPr>
        <p:spPr>
          <a:xfrm>
            <a:off x="5652654" y="2817091"/>
            <a:ext cx="4202545" cy="905164"/>
          </a:xfrm>
          <a:prstGeom prst="rect">
            <a:avLst/>
          </a:prstGeom>
          <a:noFill/>
          <a:ln w="28575">
            <a:solidFill>
              <a:srgbClr val="FE9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D5F85B-793C-4E0C-91C3-96C726823C5B}"/>
              </a:ext>
            </a:extLst>
          </p:cNvPr>
          <p:cNvSpPr/>
          <p:nvPr/>
        </p:nvSpPr>
        <p:spPr>
          <a:xfrm>
            <a:off x="5652655" y="3833091"/>
            <a:ext cx="4442690" cy="905164"/>
          </a:xfrm>
          <a:prstGeom prst="rect">
            <a:avLst/>
          </a:prstGeom>
          <a:noFill/>
          <a:ln w="28575">
            <a:solidFill>
              <a:srgbClr val="FE9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EC1CF0-6715-4BC7-A2E2-712BCD9D8826}"/>
              </a:ext>
            </a:extLst>
          </p:cNvPr>
          <p:cNvSpPr/>
          <p:nvPr/>
        </p:nvSpPr>
        <p:spPr>
          <a:xfrm>
            <a:off x="5652655" y="4849091"/>
            <a:ext cx="5911272" cy="397164"/>
          </a:xfrm>
          <a:prstGeom prst="rect">
            <a:avLst/>
          </a:prstGeom>
          <a:noFill/>
          <a:ln w="28575">
            <a:solidFill>
              <a:srgbClr val="FE9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DFBB2D-DB63-4E67-B954-0BE8BC171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82" y="6037004"/>
            <a:ext cx="3334693" cy="557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EB212A-0518-4064-926C-264E8934B28F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17695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135260" y="1806282"/>
            <a:ext cx="4769249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separate_wp_btn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클릭한 마커의 좌표를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UTM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기준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0.5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간격으로 분할하여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생성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markers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배열의 길이로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for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 진행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두 점 사이의 거리를 구하고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0.5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간격으로 분할할 때의 점의 개수 구하기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x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 사이의 거리 구해서 점의 개수로 나누기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x_term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두 점을 지나는 직선의 방정식을 구해서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x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좌표에 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x_term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곱해 좌표 생성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933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features.js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C228D-1C25-49DD-B15E-5557F84F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65" y="529004"/>
            <a:ext cx="7229475" cy="5991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C1BA46-1FAA-4411-941F-860CB168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395" y="6210769"/>
            <a:ext cx="1548345" cy="5594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D77CDB-22B7-440B-8913-39B648D8390F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64612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135260" y="1955575"/>
            <a:ext cx="4769249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separate_wp_btn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이때 분할된 좌표의 첫 번째 좌표는 배열에 추가하지 않음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중복 방지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마커로 표시하기 위해 위도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경도 값으로 변환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separate_wp_marker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함수 호출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 분할할 때 순서대로 진행하기 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때문에 좌표 찍을 때 순서 지켜서 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찍어야 함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818925"/>
            <a:ext cx="1933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features.js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B097E-A0AC-43F9-A1D8-43E28422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760" y="1912071"/>
            <a:ext cx="6926980" cy="37221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FF7AB0-8FBF-4DEE-96C2-C3744E9F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395" y="5354439"/>
            <a:ext cx="1548345" cy="5594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F1835-CEB5-4056-8093-48DEEBBC648F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812918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1235799" y="5344135"/>
            <a:ext cx="9025801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kgu_short_go.txt </a:t>
            </a:r>
            <a:r>
              <a:rPr lang="ko-KR" altLang="en-US" sz="18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파일에 있는 </a:t>
            </a:r>
            <a:r>
              <a:rPr lang="en-US" altLang="ko-KR" sz="18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wp</a:t>
            </a:r>
            <a:r>
              <a:rPr lang="ko-KR" altLang="en-US" sz="18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마커로 표시</a:t>
            </a:r>
            <a:endParaRPr lang="en-US" altLang="ko-KR" sz="18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gps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측정한 값과 지도에서 보는 값의 오차 범위는 근소하다고 볼 수 있음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EA7D-9E37-4490-AF66-CD5F3945637B}"/>
              </a:ext>
            </a:extLst>
          </p:cNvPr>
          <p:cNvSpPr txBox="1"/>
          <p:nvPr/>
        </p:nvSpPr>
        <p:spPr>
          <a:xfrm>
            <a:off x="1816536" y="644075"/>
            <a:ext cx="4456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</a:t>
            </a:r>
            <a:r>
              <a:rPr lang="en-US" altLang="ko-KR" sz="3200" b="1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gps</a:t>
            </a:r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값과 오차 범위 확인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5E47558A-9CFA-4646-BE43-D3EAE0A3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99" y="1607127"/>
            <a:ext cx="4666284" cy="334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">
            <a:extLst>
              <a:ext uri="{FF2B5EF4-FFF2-40B4-BE49-F238E27FC236}">
                <a16:creationId xmlns:a16="http://schemas.microsoft.com/office/drawing/2014/main" id="{B62766F4-096E-4AE7-972F-68914CB9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335" y="1607127"/>
            <a:ext cx="4660866" cy="334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19AB6-2DBA-4768-BAD2-51CFE866883C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26086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3079" y="3119510"/>
            <a:ext cx="3615092" cy="1962466"/>
            <a:chOff x="5912508" y="3843583"/>
            <a:chExt cx="3615092" cy="1962466"/>
          </a:xfrm>
        </p:grpSpPr>
        <p:sp>
          <p:nvSpPr>
            <p:cNvPr id="6" name="TextBox 5"/>
            <p:cNvSpPr txBox="1"/>
            <p:nvPr/>
          </p:nvSpPr>
          <p:spPr>
            <a:xfrm>
              <a:off x="5912508" y="3843583"/>
              <a:ext cx="36150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배포와 관리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2508" y="5098163"/>
              <a:ext cx="19752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프로젝트 개발 후</a:t>
              </a:r>
              <a:endParaRPr lang="en-US" altLang="ko-KR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  <a:p>
              <a:r>
                <a: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배포</a:t>
              </a:r>
              <a:r>
                <a: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, </a:t>
              </a:r>
              <a:r>
                <a: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관리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10377" y="1050511"/>
              <a:ext cx="189667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04</a:t>
              </a:r>
              <a:endParaRPr lang="ko-KR" altLang="en-US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35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1856509" y="5215452"/>
            <a:ext cx="9236364" cy="130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구매한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ro-ad.kr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도메인과 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github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주소를 연결하여 구축 </a:t>
            </a:r>
            <a:r>
              <a:rPr lang="en-US" altLang="ko-KR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https://ro-ad.kr/waypoint-maker)</a:t>
            </a:r>
            <a:r>
              <a:rPr lang="ko-KR" altLang="en-US" sz="16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4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수정 사항을 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github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merge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하면 페이지에 바로 적용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github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clone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떠서 로컬에서도 사용 가능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CD1FF5-8FB7-4B14-B1DF-03E035C85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357260"/>
            <a:ext cx="8737600" cy="4560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F5F3E4-5BF6-462F-A89C-032FAEC005FF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4006532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1881678" y="1982724"/>
            <a:ext cx="9236364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추가하고 싶은 기능이 있거나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보완하고 싶다면 수정 후 </a:t>
            </a:r>
            <a:r>
              <a:rPr lang="ko-KR" altLang="en-US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깃허브에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적용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kakao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지원하는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class, method, event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등 기능을 찾아서 활용하면 쉽게 만들 수 있음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(https://apis.map.kakao.com/web/documentation/#Map_getLevel)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waypoint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파일을 올리면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marker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변환해주는 기능도 추가하면 좋을 것 같음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B97CD-E2A5-4C38-9B0D-466EAB528744}"/>
              </a:ext>
            </a:extLst>
          </p:cNvPr>
          <p:cNvSpPr txBox="1"/>
          <p:nvPr/>
        </p:nvSpPr>
        <p:spPr>
          <a:xfrm>
            <a:off x="-79661" y="357260"/>
            <a:ext cx="163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319657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61786" y="1473703"/>
            <a:ext cx="3311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CONTENTS</a:t>
            </a:r>
            <a:endParaRPr lang="ko-KR" altLang="en-US" sz="6000" b="1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2875" y="3615397"/>
            <a:ext cx="3510640" cy="1258815"/>
            <a:chOff x="1012875" y="3615397"/>
            <a:chExt cx="3510640" cy="1258815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82747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01</a:t>
              </a:r>
              <a:endParaRPr lang="ko-KR" altLang="en-US" sz="6000" b="1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30827"/>
              <a:ext cx="2546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Waypoint-maker</a:t>
              </a:r>
              <a:r>
                <a:rPr lang="ko-KR" altLang="en-US" sz="2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란</a:t>
              </a:r>
              <a:r>
                <a:rPr lang="en-US" altLang="ko-KR" sz="2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?</a:t>
              </a:r>
              <a:endParaRPr lang="ko-KR" altLang="en-US" sz="24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4734" y="4277117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프로젝트 개요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4734" y="4566435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동기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필요성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2875" y="5077336"/>
            <a:ext cx="2965476" cy="1258815"/>
            <a:chOff x="1012875" y="3615397"/>
            <a:chExt cx="2965476" cy="1258815"/>
          </a:xfrm>
        </p:grpSpPr>
        <p:sp>
          <p:nvSpPr>
            <p:cNvPr id="20" name="TextBox 19"/>
            <p:cNvSpPr txBox="1"/>
            <p:nvPr/>
          </p:nvSpPr>
          <p:spPr>
            <a:xfrm>
              <a:off x="1012875" y="3615397"/>
              <a:ext cx="9252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03</a:t>
              </a:r>
              <a:endParaRPr lang="ko-KR" altLang="en-US" sz="6000" b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6599" y="3830827"/>
              <a:ext cx="1459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설계와 구현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04734" y="4277117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프로젝트 개발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04734" y="4566435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필요 기능 설계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구현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테스트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445022" y="3615397"/>
            <a:ext cx="2893342" cy="1258815"/>
            <a:chOff x="1012875" y="3615397"/>
            <a:chExt cx="2893342" cy="1258815"/>
          </a:xfrm>
        </p:grpSpPr>
        <p:sp>
          <p:nvSpPr>
            <p:cNvPr id="25" name="TextBox 24"/>
            <p:cNvSpPr txBox="1"/>
            <p:nvPr/>
          </p:nvSpPr>
          <p:spPr>
            <a:xfrm>
              <a:off x="1012875" y="3615397"/>
              <a:ext cx="9156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02</a:t>
              </a:r>
              <a:endParaRPr lang="ko-KR" altLang="en-US" sz="6000" b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6599" y="3830827"/>
              <a:ext cx="1460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계획과 준비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04734" y="4277117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프로젝트 개발 전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04734" y="4566435"/>
              <a:ext cx="19014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플랫폼 선정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개발환경 구축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45022" y="5077336"/>
            <a:ext cx="2569535" cy="1258815"/>
            <a:chOff x="1012875" y="3615397"/>
            <a:chExt cx="2569535" cy="1258815"/>
          </a:xfrm>
        </p:grpSpPr>
        <p:sp>
          <p:nvSpPr>
            <p:cNvPr id="30" name="TextBox 29"/>
            <p:cNvSpPr txBox="1"/>
            <p:nvPr/>
          </p:nvSpPr>
          <p:spPr>
            <a:xfrm>
              <a:off x="1012875" y="3615397"/>
              <a:ext cx="9797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04</a:t>
              </a:r>
              <a:endParaRPr lang="ko-KR" altLang="en-US" sz="6000" b="1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76599" y="3830827"/>
              <a:ext cx="670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배포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04734" y="4277117"/>
              <a:ext cx="12650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프로젝트 개발 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04734" y="4566435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배포</a:t>
              </a:r>
              <a:r>
                <a:rPr lang="en-US" altLang="ko-KR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프로그램 사용법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F9904C-0BDF-4F23-A189-AEAE98D1287F}"/>
              </a:ext>
            </a:extLst>
          </p:cNvPr>
          <p:cNvSpPr txBox="1"/>
          <p:nvPr/>
        </p:nvSpPr>
        <p:spPr>
          <a:xfrm>
            <a:off x="9105717" y="1197769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2022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년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1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분기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RO:AD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세미나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3942E8-659A-4725-95E1-C00FA21B6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98114"/>
              </p:ext>
            </p:extLst>
          </p:nvPr>
        </p:nvGraphicFramePr>
        <p:xfrm>
          <a:off x="779975" y="5122854"/>
          <a:ext cx="43969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02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장소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온라인 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구글 미트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4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62243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주최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RO:AD</a:t>
                      </a:r>
                      <a:endParaRPr lang="ko-KR" altLang="en-US" sz="140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887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73227" y="1050511"/>
            <a:ext cx="18966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01</a:t>
            </a:r>
            <a:endParaRPr lang="ko-KR" altLang="en-US" sz="1150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4191777" y="3252739"/>
            <a:ext cx="6334940" cy="2121639"/>
            <a:chOff x="5401599" y="3843583"/>
            <a:chExt cx="6334940" cy="2121639"/>
          </a:xfrm>
        </p:grpSpPr>
        <p:sp>
          <p:nvSpPr>
            <p:cNvPr id="6" name="TextBox 5"/>
            <p:cNvSpPr txBox="1"/>
            <p:nvPr/>
          </p:nvSpPr>
          <p:spPr>
            <a:xfrm>
              <a:off x="5401599" y="3843583"/>
              <a:ext cx="63349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Waypoint-maker</a:t>
              </a:r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란</a:t>
              </a:r>
              <a:r>
                <a:rPr lang="en-US" altLang="ko-KR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?</a:t>
              </a:r>
              <a:endPara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85364" y="5041892"/>
              <a:ext cx="1951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프로젝트 개요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12989" y="5503557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동기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,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필요성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96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34645" y="1574898"/>
            <a:ext cx="4899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waypoint</a:t>
            </a:r>
            <a:r>
              <a:rPr lang="ko-KR" altLang="en-US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찍을 때 불편했던 점</a:t>
            </a:r>
          </a:p>
        </p:txBody>
      </p:sp>
      <p:sp>
        <p:nvSpPr>
          <p:cNvPr id="6" name="타원 5"/>
          <p:cNvSpPr/>
          <p:nvPr/>
        </p:nvSpPr>
        <p:spPr>
          <a:xfrm>
            <a:off x="7228983" y="1384048"/>
            <a:ext cx="4089903" cy="408990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1019530" y="2159673"/>
            <a:ext cx="5755102" cy="4105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gps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인식되는 노트북 필요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위치에 방문해야 함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인식이 잘 되도록 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gps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멀리 두고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시간 대기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밖에서 찍기 때문에 날씨 영향 많이 받음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덥고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춥고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 오면 불편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찍은 </a:t>
            </a:r>
            <a:r>
              <a:rPr lang="en-US" altLang="ko-KR" dirty="0" err="1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gps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값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·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경도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일정 간격으로 분할하는 추가 작업 필요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2CF33A-1CA5-466A-A0D1-C694CD6470E7}"/>
              </a:ext>
            </a:extLst>
          </p:cNvPr>
          <p:cNvSpPr txBox="1"/>
          <p:nvPr/>
        </p:nvSpPr>
        <p:spPr>
          <a:xfrm>
            <a:off x="-458776" y="377592"/>
            <a:ext cx="172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불편함</a:t>
            </a:r>
          </a:p>
        </p:txBody>
      </p:sp>
    </p:spTree>
    <p:extLst>
      <p:ext uri="{BB962C8B-B14F-4D97-AF65-F5344CB8AC3E}">
        <p14:creationId xmlns:p14="http://schemas.microsoft.com/office/powerpoint/2010/main" val="399953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34645" y="1574898"/>
            <a:ext cx="4940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Waypoint-maker</a:t>
            </a:r>
            <a:r>
              <a:rPr lang="ko-KR" altLang="en-US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필요한 이유</a:t>
            </a:r>
          </a:p>
        </p:txBody>
      </p:sp>
      <p:sp>
        <p:nvSpPr>
          <p:cNvPr id="6" name="타원 5"/>
          <p:cNvSpPr/>
          <p:nvPr/>
        </p:nvSpPr>
        <p:spPr>
          <a:xfrm>
            <a:off x="7238220" y="1493910"/>
            <a:ext cx="4089903" cy="408990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1019530" y="2159673"/>
            <a:ext cx="4512261" cy="3274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waypoint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찍을 때 불편했던 점을 해소할 수 있음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위치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날씨에 상관없이 생성 가능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웹에서 좌표 찍고 분할까지 한 번에 가능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 단축 및 편리함</a:t>
            </a: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19AD9-0338-470B-9F5B-908DC5430483}"/>
              </a:ext>
            </a:extLst>
          </p:cNvPr>
          <p:cNvSpPr txBox="1"/>
          <p:nvPr/>
        </p:nvSpPr>
        <p:spPr>
          <a:xfrm>
            <a:off x="-458776" y="377592"/>
            <a:ext cx="172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309943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4628C7-34EA-4D82-BBE0-B3028709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747" y="0"/>
            <a:ext cx="932625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14032C-969C-4F70-8811-3504A9512DAD}"/>
              </a:ext>
            </a:extLst>
          </p:cNvPr>
          <p:cNvSpPr/>
          <p:nvPr/>
        </p:nvSpPr>
        <p:spPr>
          <a:xfrm>
            <a:off x="0" y="0"/>
            <a:ext cx="87375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326DD-C0DC-4A39-B1A8-58086EF92248}"/>
              </a:ext>
            </a:extLst>
          </p:cNvPr>
          <p:cNvSpPr txBox="1"/>
          <p:nvPr/>
        </p:nvSpPr>
        <p:spPr>
          <a:xfrm>
            <a:off x="0" y="100237"/>
            <a:ext cx="1638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Waypoint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-maker</a:t>
            </a:r>
            <a:endParaRPr lang="ko-KR" altLang="en-US" sz="28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4645" y="1574898"/>
            <a:ext cx="3337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Waypoint-maker</a:t>
            </a:r>
            <a:r>
              <a:rPr lang="ko-KR" altLang="en-US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란</a:t>
            </a:r>
            <a:r>
              <a:rPr lang="en-US" altLang="ko-KR" sz="3200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3200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1019530" y="2159673"/>
            <a:ext cx="6076792" cy="3274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실내에서도 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waypoint</a:t>
            </a:r>
            <a:r>
              <a:rPr lang="ko-KR" altLang="en-US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찍을 수 있다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?!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API</a:t>
            </a:r>
            <a:r>
              <a:rPr lang="ko-KR" altLang="en-US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이용해 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waypoint</a:t>
            </a:r>
            <a:r>
              <a:rPr lang="ko-KR" altLang="en-US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쉽게 생성할 수 있도록 만든 프로그램</a:t>
            </a:r>
            <a:endParaRPr lang="en-US" altLang="ko-KR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좌표를 클릭하면 해당 구간을 일정 간격으로 나누어 좌표 분할</a:t>
            </a:r>
            <a:endParaRPr lang="en-US" altLang="ko-KR" b="1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분할된 좌표를 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txt </a:t>
            </a:r>
            <a:r>
              <a:rPr lang="ko-KR" altLang="en-US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파일로 저장까지</a:t>
            </a:r>
            <a:r>
              <a:rPr lang="en-US" altLang="ko-KR" b="1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4879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23079" y="3119510"/>
            <a:ext cx="3578224" cy="1962466"/>
            <a:chOff x="5912508" y="3843583"/>
            <a:chExt cx="3578224" cy="1962466"/>
          </a:xfrm>
        </p:grpSpPr>
        <p:sp>
          <p:nvSpPr>
            <p:cNvPr id="6" name="TextBox 5"/>
            <p:cNvSpPr txBox="1"/>
            <p:nvPr/>
          </p:nvSpPr>
          <p:spPr>
            <a:xfrm>
              <a:off x="5912508" y="3843583"/>
              <a:ext cx="35782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계획과 준비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2508" y="5098163"/>
              <a:ext cx="30476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프로젝트 개발 전</a:t>
              </a:r>
              <a:endParaRPr lang="en-US" altLang="ko-KR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  <a:p>
              <a:r>
                <a: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플랫폼 선정</a:t>
              </a:r>
              <a:r>
                <a: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, </a:t>
              </a:r>
              <a:r>
                <a: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개발환경 구축</a:t>
              </a:r>
              <a:endParaRPr lang="en-US" altLang="ko-KR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04" y="1050511"/>
            <a:ext cx="3465953" cy="1862048"/>
            <a:chOff x="8841098" y="1050511"/>
            <a:chExt cx="3465953" cy="1862048"/>
          </a:xfrm>
        </p:grpSpPr>
        <p:sp>
          <p:nvSpPr>
            <p:cNvPr id="10" name="TextBox 9"/>
            <p:cNvSpPr txBox="1"/>
            <p:nvPr/>
          </p:nvSpPr>
          <p:spPr>
            <a:xfrm>
              <a:off x="10410377" y="1050511"/>
              <a:ext cx="189667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50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02</a:t>
              </a:r>
              <a:endParaRPr lang="ko-KR" altLang="en-US" sz="1150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841098" y="1981535"/>
              <a:ext cx="15220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52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99D83A8-7670-467F-894E-DCB1C3D0A9C5}"/>
              </a:ext>
            </a:extLst>
          </p:cNvPr>
          <p:cNvSpPr txBox="1"/>
          <p:nvPr/>
        </p:nvSpPr>
        <p:spPr>
          <a:xfrm>
            <a:off x="413649" y="1707422"/>
            <a:ext cx="3807369" cy="337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카카오 맵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API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(https://apis.map.kakao.com/)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홈페이지에서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APP KEY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발급 받아 사용</a:t>
            </a: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altLang="ko-KR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도메인 등록해야 </a:t>
            </a:r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API </a:t>
            </a:r>
            <a:r>
              <a:rPr lang="ko-KR" altLang="en-US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 가능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F84EFE-AEC3-467D-BAE6-A6C2D5E56CEA}"/>
              </a:ext>
            </a:extLst>
          </p:cNvPr>
          <p:cNvSpPr/>
          <p:nvPr/>
        </p:nvSpPr>
        <p:spPr>
          <a:xfrm>
            <a:off x="-548640" y="-779390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2CF33A-1CA5-466A-A0D1-C694CD6470E7}"/>
              </a:ext>
            </a:extLst>
          </p:cNvPr>
          <p:cNvSpPr txBox="1"/>
          <p:nvPr/>
        </p:nvSpPr>
        <p:spPr>
          <a:xfrm>
            <a:off x="-73891" y="169506"/>
            <a:ext cx="1638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플랫폼</a:t>
            </a:r>
            <a:endParaRPr lang="en-US" altLang="ko-KR" sz="28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99026D-C932-4808-9E22-0738D65499AB}"/>
              </a:ext>
            </a:extLst>
          </p:cNvPr>
          <p:cNvGrpSpPr/>
          <p:nvPr/>
        </p:nvGrpSpPr>
        <p:grpSpPr>
          <a:xfrm>
            <a:off x="4394635" y="865260"/>
            <a:ext cx="7584929" cy="4925884"/>
            <a:chOff x="0" y="160015"/>
            <a:chExt cx="10067237" cy="653797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2427E9-A535-4B60-8440-C08585222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428"/>
            <a:stretch/>
          </p:blipFill>
          <p:spPr>
            <a:xfrm>
              <a:off x="0" y="160015"/>
              <a:ext cx="10067237" cy="65379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8D056E-D1B3-456B-826D-BB92A9482482}"/>
                </a:ext>
              </a:extLst>
            </p:cNvPr>
            <p:cNvSpPr/>
            <p:nvPr/>
          </p:nvSpPr>
          <p:spPr>
            <a:xfrm>
              <a:off x="4350327" y="5259511"/>
              <a:ext cx="143083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6253AF-DA40-4C01-9250-AFFEB9433261}"/>
              </a:ext>
            </a:extLst>
          </p:cNvPr>
          <p:cNvSpPr/>
          <p:nvPr/>
        </p:nvSpPr>
        <p:spPr>
          <a:xfrm>
            <a:off x="4394635" y="2798618"/>
            <a:ext cx="879329" cy="286327"/>
          </a:xfrm>
          <a:prstGeom prst="rect">
            <a:avLst/>
          </a:prstGeom>
          <a:noFill/>
          <a:ln w="28575">
            <a:solidFill>
              <a:srgbClr val="FE9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2396B-A401-43E4-BBD4-4E9D0BA28FE7}"/>
              </a:ext>
            </a:extLst>
          </p:cNvPr>
          <p:cNvSpPr/>
          <p:nvPr/>
        </p:nvSpPr>
        <p:spPr>
          <a:xfrm>
            <a:off x="11127944" y="4151745"/>
            <a:ext cx="676129" cy="286327"/>
          </a:xfrm>
          <a:prstGeom prst="rect">
            <a:avLst/>
          </a:prstGeom>
          <a:noFill/>
          <a:ln w="28575">
            <a:solidFill>
              <a:srgbClr val="FE9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5EC93D-58F4-4E9F-A071-E291FA2E8610}"/>
              </a:ext>
            </a:extLst>
          </p:cNvPr>
          <p:cNvSpPr/>
          <p:nvPr/>
        </p:nvSpPr>
        <p:spPr>
          <a:xfrm>
            <a:off x="7607633" y="4940496"/>
            <a:ext cx="751275" cy="228994"/>
          </a:xfrm>
          <a:prstGeom prst="rect">
            <a:avLst/>
          </a:prstGeom>
          <a:noFill/>
          <a:ln w="28575">
            <a:solidFill>
              <a:srgbClr val="FE9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04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1206</Words>
  <Application>Microsoft Office PowerPoint</Application>
  <PresentationFormat>와이드스크린</PresentationFormat>
  <Paragraphs>229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Arial</vt:lpstr>
      <vt:lpstr>아리따-돋움4.0(OTF)-Bold</vt:lpstr>
      <vt:lpstr>맑은 고딕</vt:lpstr>
      <vt:lpstr>Wingdings</vt:lpstr>
      <vt:lpstr>나눔바른펜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leehyojin</cp:lastModifiedBy>
  <cp:revision>52</cp:revision>
  <dcterms:created xsi:type="dcterms:W3CDTF">2020-08-18T14:02:52Z</dcterms:created>
  <dcterms:modified xsi:type="dcterms:W3CDTF">2022-02-20T15:44:11Z</dcterms:modified>
</cp:coreProperties>
</file>